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notesMasterIdLst>
    <p:notesMasterId r:id="rId27"/>
  </p:notesMasterIdLst>
  <p:sldIdLst>
    <p:sldId id="256" r:id="rId2"/>
    <p:sldId id="268" r:id="rId3"/>
    <p:sldId id="258" r:id="rId4"/>
    <p:sldId id="259" r:id="rId5"/>
    <p:sldId id="260" r:id="rId6"/>
    <p:sldId id="261" r:id="rId7"/>
    <p:sldId id="262" r:id="rId8"/>
    <p:sldId id="272" r:id="rId9"/>
    <p:sldId id="263" r:id="rId10"/>
    <p:sldId id="274" r:id="rId11"/>
    <p:sldId id="264" r:id="rId12"/>
    <p:sldId id="265" r:id="rId13"/>
    <p:sldId id="271" r:id="rId14"/>
    <p:sldId id="273" r:id="rId15"/>
    <p:sldId id="269" r:id="rId16"/>
    <p:sldId id="275" r:id="rId17"/>
    <p:sldId id="270" r:id="rId18"/>
    <p:sldId id="279" r:id="rId19"/>
    <p:sldId id="277" r:id="rId20"/>
    <p:sldId id="280" r:id="rId21"/>
    <p:sldId id="278" r:id="rId22"/>
    <p:sldId id="281" r:id="rId23"/>
    <p:sldId id="282" r:id="rId24"/>
    <p:sldId id="266" r:id="rId25"/>
    <p:sldId id="267" r:id="rId26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5" autoAdjust="0"/>
    <p:restoredTop sz="94660"/>
  </p:normalViewPr>
  <p:slideViewPr>
    <p:cSldViewPr>
      <p:cViewPr varScale="1">
        <p:scale>
          <a:sx n="69" d="100"/>
          <a:sy n="69" d="100"/>
        </p:scale>
        <p:origin x="416" y="4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5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5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56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57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87187" cy="1248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3700" cy="410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099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253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537191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4579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6627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867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0723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277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277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22414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4819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4819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166306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4819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532679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819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4819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3716791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4819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9696112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4819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9658665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4819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7177704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6867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891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0243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229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4339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6387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3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483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253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ED74E5-960F-4B97-99DC-51DA8B093A8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3153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7E66D-3AC6-44DD-8F97-E92851EC66E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305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7E66D-3AC6-44DD-8F97-E92851EC66E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5753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7E66D-3AC6-44DD-8F97-E92851EC66E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3622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7E66D-3AC6-44DD-8F97-E92851EC66E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2823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7E66D-3AC6-44DD-8F97-E92851EC66E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1618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7E66D-3AC6-44DD-8F97-E92851EC66E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3987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5569FB-205A-482C-904C-99D9FDC7037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0705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E25B7E-F132-442B-A83C-4E6DF0C0627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6140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7000"/>
            <a:ext cx="8216900" cy="14255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B4E8E-5B0A-4B94-9D62-E01CFEC0D2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214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FEF5F9-0A91-42AE-804F-0FC44313C90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9554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5BD374-A692-4FF0-8132-2E65F5220B5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3006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887FE-99D2-41B6-932B-F33CA787FF3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5006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618D78-D379-4250-AF09-8A86A61FC16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3323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BA42AB-EF82-4A44-AC66-D41C52B272B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8838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B379F7-339B-4C01-BEB8-1B591BCFBC9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360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492B11-A132-4D9C-B168-82CDD2AF973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4041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A39B29-1439-4754-B5E3-EAC89D8F80A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0416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1467E66D-3AC6-44DD-8F97-E92851EC66E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98342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hyperlink" Target="https://oreluniver.ru/science/tenders/mif/202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hyperlink" Target="https://youtu.be/q2es2LT2okY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167653" y="2505160"/>
            <a:ext cx="5619750" cy="1543050"/>
          </a:xfrm>
        </p:spPr>
        <p:txBody>
          <a:bodyPr anchor="t">
            <a:normAutofit fontScale="92500" lnSpcReduction="10000"/>
          </a:bodyPr>
          <a:lstStyle/>
          <a:p>
            <a:pPr marL="342900" indent="-336550" eaLnBrk="1" hangingPunct="1">
              <a:spcBef>
                <a:spcPts val="238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200" dirty="0" smtClean="0">
                <a:latin typeface="Arial Narrow" panose="020B0606020202030204" pitchFamily="34" charset="0"/>
              </a:rPr>
              <a:t>   Пухальская Надежда Михайловна, </a:t>
            </a:r>
          </a:p>
          <a:p>
            <a:pPr marL="342900" indent="-336550" eaLnBrk="1" hangingPunct="1">
              <a:spcBef>
                <a:spcPts val="238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200" dirty="0" smtClean="0">
                <a:latin typeface="Arial Narrow" panose="020B0606020202030204" pitchFamily="34" charset="0"/>
              </a:rPr>
              <a:t>методист  школьного технопарка </a:t>
            </a:r>
          </a:p>
          <a:p>
            <a:pPr marL="342900" indent="-336550" eaLnBrk="1" hangingPunct="1">
              <a:spcBef>
                <a:spcPts val="238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200" dirty="0" smtClean="0">
                <a:latin typeface="Arial Narrow" panose="020B0606020202030204" pitchFamily="34" charset="0"/>
              </a:rPr>
              <a:t>«Кванториум» муниципальной </a:t>
            </a:r>
          </a:p>
          <a:p>
            <a:pPr marL="342900" indent="-336550" eaLnBrk="1" hangingPunct="1">
              <a:spcBef>
                <a:spcPts val="238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200" dirty="0" smtClean="0">
                <a:latin typeface="Arial Narrow" panose="020B0606020202030204" pitchFamily="34" charset="0"/>
              </a:rPr>
              <a:t>бюджетной </a:t>
            </a:r>
            <a:r>
              <a:rPr lang="ru-RU" altLang="ru-RU" sz="2200" dirty="0" smtClean="0">
                <a:latin typeface="Arial Narrow" panose="020B0606020202030204" pitchFamily="34" charset="0"/>
                <a:cs typeface="PingFang SC" charset="0"/>
              </a:rPr>
              <a:t> гимназии №19  г. Орла</a:t>
            </a:r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3004100"/>
            <a:ext cx="5184576" cy="38888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1651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7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280920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4026024"/>
            <a:ext cx="2831976" cy="28319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947" y="2610570"/>
            <a:ext cx="3689212" cy="7464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3348" y="2610570"/>
            <a:ext cx="2969132" cy="41718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1319" y="1588412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Всероссийская дистанционная олимпиада  по информатике </a:t>
            </a:r>
            <a:r>
              <a:rPr lang="ru-RU" sz="2000" dirty="0" smtClean="0"/>
              <a:t>9 февраля – 6 марта 2023 года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971600" y="3789040"/>
            <a:ext cx="48640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/>
              <a:t>Первый </a:t>
            </a:r>
            <a:r>
              <a:rPr lang="ru-RU" sz="2000" b="1" dirty="0" smtClean="0"/>
              <a:t>тур: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принимали участие 10 воспитанников;</a:t>
            </a:r>
          </a:p>
          <a:p>
            <a:pPr>
              <a:lnSpc>
                <a:spcPct val="150000"/>
              </a:lnSpc>
            </a:pPr>
            <a:r>
              <a:rPr lang="ru-RU" sz="2000" dirty="0"/>
              <a:t>в</a:t>
            </a:r>
            <a:r>
              <a:rPr lang="ru-RU" sz="2000" dirty="0" smtClean="0"/>
              <a:t>ыполняли  </a:t>
            </a:r>
            <a:r>
              <a:rPr lang="ru-RU" sz="2000" dirty="0"/>
              <a:t>задачи </a:t>
            </a:r>
            <a:r>
              <a:rPr lang="ru-RU" sz="2000" dirty="0" smtClean="0"/>
              <a:t>из </a:t>
            </a:r>
            <a:r>
              <a:rPr lang="ru-RU" sz="2000" dirty="0"/>
              <a:t> </a:t>
            </a:r>
            <a:r>
              <a:rPr lang="ru-RU" sz="2000" dirty="0" smtClean="0"/>
              <a:t>трех блоков:</a:t>
            </a:r>
            <a:endParaRPr lang="ru-RU" sz="2000" dirty="0"/>
          </a:p>
          <a:p>
            <a:pPr>
              <a:lnSpc>
                <a:spcPct val="150000"/>
              </a:lnSpc>
            </a:pPr>
            <a:r>
              <a:rPr lang="ru-RU" sz="2000" dirty="0"/>
              <a:t>• Логика</a:t>
            </a:r>
            <a:br>
              <a:rPr lang="ru-RU" sz="2000" dirty="0"/>
            </a:br>
            <a:r>
              <a:rPr lang="ru-RU" sz="2000" dirty="0"/>
              <a:t>• Блочное программирование</a:t>
            </a:r>
            <a:br>
              <a:rPr lang="ru-RU" sz="2000" dirty="0"/>
            </a:br>
            <a:r>
              <a:rPr lang="ru-RU" sz="2000" dirty="0"/>
              <a:t>• Программирование на </a:t>
            </a:r>
            <a:r>
              <a:rPr lang="ru-RU" sz="2000" dirty="0" err="1" smtClean="0"/>
              <a:t>Python</a:t>
            </a:r>
            <a:r>
              <a:rPr lang="ru-RU" sz="2000" dirty="0" smtClean="0"/>
              <a:t>.</a:t>
            </a:r>
            <a:endParaRPr lang="ru-RU" sz="2000" dirty="0"/>
          </a:p>
          <a:p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179779"/>
            <a:ext cx="8644877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073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1043608" y="1355726"/>
            <a:ext cx="7855917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/>
              <a:t>Региональные соревнования по робототехнике </a:t>
            </a:r>
            <a:r>
              <a:rPr lang="ru-RU" altLang="ru-RU" sz="2000" b="1" dirty="0" err="1"/>
              <a:t>RoboTech</a:t>
            </a:r>
            <a:endParaRPr lang="ru-RU" altLang="ru-RU" sz="2000" b="1" dirty="0"/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413" y="4319588"/>
            <a:ext cx="3287712" cy="246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8588" y="1871663"/>
            <a:ext cx="3071812" cy="23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9450" y="4340225"/>
            <a:ext cx="3140075" cy="235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225" y="1897063"/>
            <a:ext cx="2778125" cy="227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127" y="97926"/>
            <a:ext cx="8644877" cy="127417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488086" y="1283523"/>
            <a:ext cx="8390383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/>
              <a:t>11 Всероссийская молодежная научно-практическая </a:t>
            </a:r>
            <a:r>
              <a:rPr lang="ru-RU" altLang="ru-RU" sz="2000" b="1" dirty="0" smtClean="0"/>
              <a:t>конференция      «МИФ </a:t>
            </a:r>
            <a:r>
              <a:rPr lang="ru-RU" altLang="ru-RU" sz="2000" b="1" dirty="0"/>
              <a:t>2023</a:t>
            </a:r>
            <a:r>
              <a:rPr lang="ru-RU" altLang="ru-RU" sz="2000" b="1" dirty="0" smtClean="0"/>
              <a:t>» </a:t>
            </a:r>
          </a:p>
          <a:p>
            <a:pPr algn="ctr" eaLnBrk="1" hangingPunct="1"/>
            <a:r>
              <a:rPr lang="ru-RU" altLang="ru-RU" sz="2000" b="1" dirty="0" smtClean="0"/>
              <a:t> </a:t>
            </a:r>
            <a:r>
              <a:rPr lang="ru-RU" altLang="ru-RU" sz="2000" b="1" dirty="0"/>
              <a:t>на базе ФГБОУ ВО «ОГУ </a:t>
            </a:r>
            <a:r>
              <a:rPr lang="ru-RU" altLang="ru-RU" sz="2000" b="1" dirty="0" smtClean="0"/>
              <a:t>имени </a:t>
            </a:r>
            <a:r>
              <a:rPr lang="ru-RU" altLang="ru-RU" sz="2000" b="1" dirty="0" err="1" smtClean="0"/>
              <a:t>И.С.Тургенева</a:t>
            </a:r>
            <a:r>
              <a:rPr lang="ru-RU" altLang="ru-RU" sz="2000" b="1" dirty="0"/>
              <a:t>»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250" y="2768600"/>
            <a:ext cx="2747963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2768600"/>
            <a:ext cx="5291137" cy="388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86" y="171422"/>
            <a:ext cx="8644877" cy="12741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7824" y="2399268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Январь-февраль 2023 года</a:t>
            </a:r>
            <a:endParaRPr lang="ru-RU" sz="1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-252413" y="1838325"/>
            <a:ext cx="6264276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C00000"/>
                </a:solidFill>
              </a:rPr>
              <a:t>Международное соревнование по образовательной робототехнике</a:t>
            </a:r>
            <a:r>
              <a:rPr lang="ru-RU" altLang="ru-RU" sz="2000" dirty="0">
                <a:solidFill>
                  <a:srgbClr val="C00000"/>
                </a:solidFill>
              </a:rPr>
              <a:t>   </a:t>
            </a:r>
          </a:p>
          <a:p>
            <a:pPr algn="ctr" eaLnBrk="1" hangingPunct="1"/>
            <a:r>
              <a:rPr lang="ru-RU" altLang="ru-RU" sz="2000" b="1" dirty="0">
                <a:solidFill>
                  <a:srgbClr val="C00000"/>
                </a:solidFill>
              </a:rPr>
              <a:t>«Пятиминутка 2023»</a:t>
            </a:r>
            <a:endParaRPr lang="ru-RU" altLang="ru-RU" sz="2000" dirty="0">
              <a:solidFill>
                <a:srgbClr val="C00000"/>
              </a:solidFill>
            </a:endParaRPr>
          </a:p>
        </p:txBody>
      </p:sp>
      <p:pic>
        <p:nvPicPr>
          <p:cNvPr id="27652" name="Изображение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1989138"/>
            <a:ext cx="3581400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450" y="3600450"/>
            <a:ext cx="4572000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ts val="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b="1" kern="100" dirty="0">
                <a:latin typeface="Liberation Serif"/>
                <a:ea typeface="NSimSun" panose="02010609030101010101" pitchFamily="49" charset="-122"/>
              </a:rPr>
              <a:t>Дата проведения: </a:t>
            </a:r>
          </a:p>
          <a:p>
            <a:pPr eaLnBrk="1" hangingPunct="1">
              <a:spcBef>
                <a:spcPts val="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b="1" kern="100" dirty="0">
                <a:latin typeface="Liberation Serif"/>
                <a:ea typeface="NSimSun" panose="02010609030101010101" pitchFamily="49" charset="-122"/>
              </a:rPr>
              <a:t>февраль -март 2023</a:t>
            </a:r>
          </a:p>
          <a:p>
            <a:pPr eaLnBrk="1" hangingPunct="1">
              <a:spcBef>
                <a:spcPts val="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b="1" kern="100" dirty="0">
                <a:latin typeface="Liberation Serif"/>
                <a:ea typeface="NSimSun" panose="02010609030101010101" pitchFamily="49" charset="-122"/>
              </a:rPr>
              <a:t> </a:t>
            </a:r>
            <a:endParaRPr lang="ru-RU" sz="2000" kern="100" dirty="0">
              <a:latin typeface="Liberation Serif"/>
              <a:ea typeface="NSimSun" panose="02010609030101010101" pitchFamily="49" charset="-122"/>
            </a:endParaRPr>
          </a:p>
          <a:p>
            <a:pPr eaLnBrk="1" hangingPunct="1">
              <a:spcBef>
                <a:spcPts val="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b="1" kern="100" dirty="0">
                <a:latin typeface="Liberation Serif"/>
                <a:ea typeface="NSimSun" panose="02010609030101010101" pitchFamily="49" charset="-122"/>
              </a:rPr>
              <a:t>Организаторы: </a:t>
            </a:r>
          </a:p>
          <a:p>
            <a:pPr eaLnBrk="1" hangingPunct="1">
              <a:spcBef>
                <a:spcPts val="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b="1" kern="100" dirty="0">
                <a:latin typeface="Liberation Serif"/>
                <a:ea typeface="NSimSun" panose="02010609030101010101" pitchFamily="49" charset="-122"/>
              </a:rPr>
              <a:t>МБОУ ДО «Дом детского творчества» г. </a:t>
            </a:r>
            <a:r>
              <a:rPr lang="ru-RU" sz="2000" b="1" kern="100" dirty="0" err="1" smtClean="0">
                <a:latin typeface="Liberation Serif"/>
                <a:ea typeface="NSimSun" panose="02010609030101010101" pitchFamily="49" charset="-122"/>
              </a:rPr>
              <a:t>Томс</a:t>
            </a:r>
            <a:endParaRPr lang="ru-RU" sz="2000" b="1" kern="100" dirty="0" smtClean="0">
              <a:latin typeface="Liberation Serif"/>
              <a:ea typeface="NSimSun" panose="02010609030101010101" pitchFamily="49" charset="-122"/>
            </a:endParaRPr>
          </a:p>
          <a:p>
            <a:pPr eaLnBrk="1" hangingPunct="1">
              <a:spcBef>
                <a:spcPts val="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2000" b="1" kern="100" dirty="0">
              <a:latin typeface="Liberation Serif"/>
              <a:ea typeface="NSimSun" panose="02010609030101010101" pitchFamily="49" charset="-122"/>
            </a:endParaRPr>
          </a:p>
          <a:p>
            <a:pPr eaLnBrk="1" hangingPunct="1">
              <a:spcBef>
                <a:spcPts val="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b="1" kern="100" dirty="0" smtClean="0">
                <a:latin typeface="Liberation Serif"/>
                <a:ea typeface="NSimSun" panose="02010609030101010101" pitchFamily="49" charset="-122"/>
              </a:rPr>
              <a:t>Участвовали: 3 воспитанника</a:t>
            </a:r>
            <a:endParaRPr lang="ru-RU" sz="2000" b="1" kern="100" dirty="0">
              <a:latin typeface="Liberation Serif"/>
              <a:ea typeface="NSimSun" panose="02010609030101010101" pitchFamily="49" charset="-122"/>
            </a:endParaRPr>
          </a:p>
          <a:p>
            <a:pPr eaLnBrk="1" hangingPunct="1">
              <a:spcBef>
                <a:spcPts val="1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200" kern="100" dirty="0">
                <a:latin typeface="Liberation Serif"/>
                <a:ea typeface="NSimSun" panose="02010609030101010101" pitchFamily="49" charset="-122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23" y="2970"/>
            <a:ext cx="8644877" cy="127417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1428750" y="1071563"/>
            <a:ext cx="626427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/>
              <a:t>Итоговая аттестация</a:t>
            </a:r>
            <a:endParaRPr lang="ru-RU" altLang="ru-RU" sz="2000" dirty="0"/>
          </a:p>
        </p:txBody>
      </p:sp>
      <p:pic>
        <p:nvPicPr>
          <p:cNvPr id="29700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25" y="1533525"/>
            <a:ext cx="3621088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Рисунок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3688" y="1495425"/>
            <a:ext cx="3481387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Рисунок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138" y="4362450"/>
            <a:ext cx="37338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Рисунок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3688" y="4291013"/>
            <a:ext cx="3498850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530" y="3223"/>
            <a:ext cx="8644877" cy="128027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>
          <a:xfrm>
            <a:off x="1187624" y="275023"/>
            <a:ext cx="8251825" cy="1085850"/>
          </a:xfrm>
        </p:spPr>
        <p:txBody>
          <a:bodyPr>
            <a:normAutofit fontScale="90000"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b="1" dirty="0" smtClean="0">
                <a:solidFill>
                  <a:schemeClr val="accent6">
                    <a:lumMod val="75000"/>
                  </a:schemeClr>
                </a:solidFill>
              </a:rPr>
              <a:t>«Визуальное программирование </a:t>
            </a:r>
            <a:br>
              <a:rPr lang="ru-RU" altLang="ru-RU" sz="36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alt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в робототехнике» </a:t>
            </a:r>
          </a:p>
        </p:txBody>
      </p:sp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1475656" y="1484784"/>
            <a:ext cx="6814914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/>
              <a:t>Национальная технологическая олимпиада</a:t>
            </a:r>
            <a:endParaRPr lang="ru-RU" sz="2400" dirty="0"/>
          </a:p>
          <a:p>
            <a:pPr algn="ctr"/>
            <a:r>
              <a:rPr lang="ru-RU" b="1" dirty="0"/>
              <a:t> </a:t>
            </a:r>
            <a:endParaRPr lang="ru-RU" dirty="0"/>
          </a:p>
          <a:p>
            <a:pPr algn="ctr"/>
            <a:r>
              <a:rPr lang="ru-RU" b="1" dirty="0"/>
              <a:t>Сентябрь- октябрь 2023 год</a:t>
            </a:r>
            <a:endParaRPr lang="ru-RU" alt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606" y="5013176"/>
            <a:ext cx="5228571" cy="17523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1585" y="2636912"/>
            <a:ext cx="79208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Всероссийские многопрофильные инженерные соревнования для учеников 5-7 </a:t>
            </a:r>
            <a:r>
              <a:rPr lang="ru-RU" sz="2400" dirty="0" err="1" smtClean="0"/>
              <a:t>кл</a:t>
            </a:r>
            <a:r>
              <a:rPr lang="ru-RU" sz="2400" dirty="0" smtClean="0"/>
              <a:t>. </a:t>
            </a:r>
          </a:p>
          <a:p>
            <a:r>
              <a:rPr lang="ru-RU" sz="2400" dirty="0" smtClean="0"/>
              <a:t>Участвовали 3 воспитанника.</a:t>
            </a:r>
          </a:p>
          <a:p>
            <a:r>
              <a:rPr lang="ru-RU" sz="2400" dirty="0"/>
              <a:t>Обучающиеся выполняли задания из разделов: математика, программирование, </a:t>
            </a:r>
            <a:endParaRPr lang="ru-RU" sz="2400" dirty="0" smtClean="0"/>
          </a:p>
          <a:p>
            <a:r>
              <a:rPr lang="ru-RU" sz="2400" dirty="0" smtClean="0"/>
              <a:t>комбинаторика,</a:t>
            </a:r>
          </a:p>
          <a:p>
            <a:r>
              <a:rPr lang="ru-RU" sz="2400" dirty="0" smtClean="0"/>
              <a:t>арт </a:t>
            </a:r>
            <a:r>
              <a:rPr lang="ru-RU" sz="2400" dirty="0"/>
              <a:t>объекты</a:t>
            </a:r>
            <a:r>
              <a:rPr lang="ru-RU" sz="2400" dirty="0" smtClean="0"/>
              <a:t>,</a:t>
            </a:r>
          </a:p>
          <a:p>
            <a:r>
              <a:rPr lang="ru-RU" sz="2400" dirty="0" smtClean="0"/>
              <a:t>3д-моделирование,</a:t>
            </a:r>
          </a:p>
          <a:p>
            <a:r>
              <a:rPr lang="ru-RU" sz="2400" dirty="0" err="1" smtClean="0"/>
              <a:t>геймдизайн</a:t>
            </a:r>
            <a:r>
              <a:rPr lang="ru-RU" sz="2400" dirty="0"/>
              <a:t>, </a:t>
            </a:r>
            <a:endParaRPr lang="ru-RU" sz="2400" dirty="0" smtClean="0"/>
          </a:p>
          <a:p>
            <a:r>
              <a:rPr lang="ru-RU" sz="2400" dirty="0" smtClean="0"/>
              <a:t>механика </a:t>
            </a:r>
            <a:r>
              <a:rPr lang="ru-RU" sz="2400" dirty="0"/>
              <a:t>игровая.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5545138" y="1727200"/>
            <a:ext cx="3465512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/>
              <a:t>Региональный  Фестиваль настоящего и будущего «Технофест.57</a:t>
            </a:r>
            <a:r>
              <a:rPr lang="ru-RU" altLang="ru-RU" b="1" dirty="0" smtClean="0"/>
              <a:t>»</a:t>
            </a:r>
          </a:p>
          <a:p>
            <a:pPr algn="ctr" eaLnBrk="1" hangingPunct="1"/>
            <a:endParaRPr lang="ru-RU" altLang="ru-RU" dirty="0"/>
          </a:p>
          <a:p>
            <a:pPr algn="ctr" eaLnBrk="1" hangingPunct="1"/>
            <a:r>
              <a:rPr lang="ru-RU" altLang="ru-RU" b="1" dirty="0">
                <a:solidFill>
                  <a:srgbClr val="000000"/>
                </a:solidFill>
              </a:rPr>
              <a:t>18-20 октября 2023 года</a:t>
            </a:r>
            <a:endParaRPr lang="ru-RU" altLang="ru-RU" dirty="0">
              <a:solidFill>
                <a:srgbClr val="000000"/>
              </a:solidFill>
            </a:endParaRPr>
          </a:p>
        </p:txBody>
      </p:sp>
      <p:pic>
        <p:nvPicPr>
          <p:cNvPr id="31748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050" y="1385888"/>
            <a:ext cx="444817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Рисунок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3789363"/>
            <a:ext cx="4090987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Box 6"/>
          <p:cNvSpPr txBox="1">
            <a:spLocks noChangeArrowheads="1"/>
          </p:cNvSpPr>
          <p:nvPr/>
        </p:nvSpPr>
        <p:spPr bwMode="auto">
          <a:xfrm>
            <a:off x="671513" y="4786313"/>
            <a:ext cx="39449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dirty="0"/>
              <a:t>Приняли участие:</a:t>
            </a:r>
          </a:p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dirty="0"/>
              <a:t> </a:t>
            </a:r>
            <a:r>
              <a:rPr lang="ru-RU" altLang="ru-RU" b="1" dirty="0"/>
              <a:t>12 команд,</a:t>
            </a:r>
            <a:r>
              <a:rPr lang="ru-RU" altLang="ru-RU" dirty="0"/>
              <a:t> которые участвовали в конкурсе «</a:t>
            </a:r>
            <a:r>
              <a:rPr lang="ru-RU" altLang="ru-RU" dirty="0" err="1"/>
              <a:t>Робобитва</a:t>
            </a:r>
            <a:r>
              <a:rPr lang="ru-RU" altLang="ru-RU" dirty="0"/>
              <a:t>» </a:t>
            </a:r>
          </a:p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b="1" dirty="0"/>
              <a:t> 60 обучающихся</a:t>
            </a:r>
            <a:r>
              <a:rPr lang="ru-RU" altLang="ru-RU" dirty="0"/>
              <a:t> в образовательном блоке</a:t>
            </a:r>
            <a:r>
              <a:rPr lang="ru-RU" altLang="ru-RU" b="1" dirty="0"/>
              <a:t>.</a:t>
            </a:r>
          </a:p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b="1" dirty="0"/>
              <a:t>  8 воспитанников кружков </a:t>
            </a:r>
            <a:r>
              <a:rPr lang="ru-RU" altLang="ru-RU" dirty="0"/>
              <a:t>в выставке моделей.</a:t>
            </a:r>
          </a:p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887" y="213408"/>
            <a:ext cx="8407113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556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5545138" y="1727200"/>
            <a:ext cx="3465512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C00000"/>
                </a:solidFill>
              </a:rPr>
              <a:t>Региональный  Фестиваль настоящего и будущего «Технофест.57»</a:t>
            </a:r>
            <a:endParaRPr lang="ru-RU" altLang="ru-RU" dirty="0">
              <a:solidFill>
                <a:srgbClr val="C00000"/>
              </a:solidFill>
            </a:endParaRPr>
          </a:p>
          <a:p>
            <a:pPr algn="ctr" eaLnBrk="1" hangingPunct="1"/>
            <a:r>
              <a:rPr lang="ru-RU" altLang="ru-RU" b="1" dirty="0">
                <a:solidFill>
                  <a:srgbClr val="000000"/>
                </a:solidFill>
              </a:rPr>
              <a:t>18-20 октября 2023 года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1258888" y="3944938"/>
            <a:ext cx="3960812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b="1" dirty="0"/>
              <a:t>Наши награды:</a:t>
            </a:r>
          </a:p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b="1" dirty="0">
                <a:solidFill>
                  <a:srgbClr val="FF0000"/>
                </a:solidFill>
              </a:rPr>
              <a:t> Диплом 1 степени </a:t>
            </a:r>
            <a:r>
              <a:rPr lang="ru-RU" altLang="ru-RU" b="1" dirty="0"/>
              <a:t>в номинации «Мой первый робот»;</a:t>
            </a:r>
          </a:p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b="1" dirty="0"/>
              <a:t> </a:t>
            </a:r>
            <a:r>
              <a:rPr lang="ru-RU" altLang="ru-RU" b="1" dirty="0">
                <a:solidFill>
                  <a:srgbClr val="FF0000"/>
                </a:solidFill>
              </a:rPr>
              <a:t>Диплом 1 степени </a:t>
            </a:r>
            <a:r>
              <a:rPr lang="ru-RU" altLang="ru-RU" b="1" dirty="0"/>
              <a:t>в номинации «</a:t>
            </a:r>
            <a:r>
              <a:rPr lang="ru-RU" altLang="ru-RU" b="1" dirty="0" err="1"/>
              <a:t>Робофутбол</a:t>
            </a:r>
            <a:r>
              <a:rPr lang="ru-RU" altLang="ru-RU" b="1" dirty="0"/>
              <a:t>»;</a:t>
            </a:r>
          </a:p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b="1" dirty="0"/>
              <a:t> </a:t>
            </a:r>
            <a:r>
              <a:rPr lang="ru-RU" altLang="ru-RU" b="1" dirty="0">
                <a:solidFill>
                  <a:srgbClr val="FF0000"/>
                </a:solidFill>
              </a:rPr>
              <a:t>Диплом 3 степени </a:t>
            </a:r>
            <a:r>
              <a:rPr lang="ru-RU" altLang="ru-RU" b="1" dirty="0"/>
              <a:t>в  номинации «Выставка проектов»;</a:t>
            </a:r>
          </a:p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b="1" dirty="0"/>
              <a:t> Благодарственное письмо Департамента образования</a:t>
            </a:r>
          </a:p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b="1" dirty="0"/>
              <a:t>Орловской области. </a:t>
            </a:r>
          </a:p>
        </p:txBody>
      </p:sp>
      <p:pic>
        <p:nvPicPr>
          <p:cNvPr id="33797" name="Рисунок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462088"/>
            <a:ext cx="3090862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Рисунок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4250" y="3141663"/>
            <a:ext cx="2833688" cy="35274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887" y="139133"/>
            <a:ext cx="8407113" cy="134733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5219700" y="1727200"/>
            <a:ext cx="3790950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 smtClean="0"/>
              <a:t>Региональный конкурс проектов «</a:t>
            </a:r>
            <a:r>
              <a:rPr lang="en-US" altLang="ru-RU" b="1" dirty="0" err="1" smtClean="0"/>
              <a:t>Rukami</a:t>
            </a:r>
            <a:r>
              <a:rPr lang="en-US" altLang="ru-RU" b="1" dirty="0" smtClean="0"/>
              <a:t>»</a:t>
            </a:r>
            <a:endParaRPr lang="ru-RU" altLang="ru-RU" b="1" dirty="0" smtClean="0"/>
          </a:p>
          <a:p>
            <a:pPr algn="ctr" eaLnBrk="1" hangingPunct="1"/>
            <a:endParaRPr lang="ru-RU" altLang="ru-RU" b="1" dirty="0"/>
          </a:p>
          <a:p>
            <a:pPr algn="ctr" eaLnBrk="1" hangingPunct="1"/>
            <a:r>
              <a:rPr lang="ru-RU" altLang="ru-RU" b="1" dirty="0"/>
              <a:t>10 -</a:t>
            </a:r>
            <a:r>
              <a:rPr lang="ru-RU" altLang="ru-RU" b="1" dirty="0" smtClean="0"/>
              <a:t> </a:t>
            </a:r>
            <a:r>
              <a:rPr lang="ru-RU" altLang="ru-RU" b="1" dirty="0"/>
              <a:t>29 ноября 2023 </a:t>
            </a:r>
            <a:r>
              <a:rPr lang="ru-RU" altLang="ru-RU" b="1" dirty="0" smtClean="0"/>
              <a:t>года</a:t>
            </a:r>
          </a:p>
          <a:p>
            <a:pPr algn="ctr" eaLnBrk="1" hangingPunct="1"/>
            <a:endParaRPr lang="ru-RU" altLang="ru-RU" b="1" dirty="0"/>
          </a:p>
          <a:p>
            <a:pPr algn="ctr" eaLnBrk="1" hangingPunct="1"/>
            <a:r>
              <a:rPr lang="ru-RU" altLang="ru-RU" b="1" dirty="0" smtClean="0"/>
              <a:t>2 </a:t>
            </a:r>
            <a:r>
              <a:rPr lang="ru-RU" altLang="ru-RU" b="1" dirty="0" smtClean="0"/>
              <a:t>участника</a:t>
            </a:r>
          </a:p>
          <a:p>
            <a:pPr algn="ctr" eaLnBrk="1" hangingPunct="1"/>
            <a:r>
              <a:rPr lang="ru-RU" altLang="ru-RU" b="1" dirty="0" smtClean="0"/>
              <a:t>Диплом </a:t>
            </a:r>
            <a:r>
              <a:rPr lang="en-US" altLang="ru-RU" b="1" dirty="0" smtClean="0"/>
              <a:t>II </a:t>
            </a:r>
            <a:r>
              <a:rPr lang="ru-RU" altLang="ru-RU" b="1" dirty="0" smtClean="0"/>
              <a:t>степени</a:t>
            </a:r>
            <a:endParaRPr lang="ru-RU" altLang="ru-RU" b="1" dirty="0"/>
          </a:p>
          <a:p>
            <a:pPr algn="ctr" eaLnBrk="1" hangingPunct="1"/>
            <a:endParaRPr lang="ru-RU" altLang="ru-RU" b="1" dirty="0" smtClean="0"/>
          </a:p>
          <a:p>
            <a:pPr algn="ctr" eaLnBrk="1" hangingPunct="1"/>
            <a:endParaRPr lang="ru-RU" alt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97" y="261767"/>
            <a:ext cx="8407113" cy="13473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1412776"/>
            <a:ext cx="4439989" cy="28037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0" y="4319439"/>
            <a:ext cx="3384748" cy="25385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6" t="25681" r="11102" b="19004"/>
          <a:stretch/>
        </p:blipFill>
        <p:spPr>
          <a:xfrm>
            <a:off x="5021483" y="4319439"/>
            <a:ext cx="3989168" cy="253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039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5004049" y="1268760"/>
            <a:ext cx="4080862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 smtClean="0"/>
              <a:t>Региональный этап Всероссийских онлайн соревнований по образовательной робототехнике «Пятиминутка»</a:t>
            </a:r>
            <a:r>
              <a:rPr lang="en-US" altLang="ru-RU" b="1" dirty="0" smtClean="0"/>
              <a:t> </a:t>
            </a:r>
            <a:r>
              <a:rPr lang="ru-RU" altLang="ru-RU" b="1" dirty="0" smtClean="0"/>
              <a:t>на базе школьного Кванториума</a:t>
            </a:r>
          </a:p>
          <a:p>
            <a:pPr algn="ctr" eaLnBrk="1" hangingPunct="1"/>
            <a:r>
              <a:rPr lang="ru-RU" altLang="ru-RU" b="1" dirty="0" smtClean="0">
                <a:solidFill>
                  <a:srgbClr val="FF0000"/>
                </a:solidFill>
              </a:rPr>
              <a:t>6-12 декабря 2023 года</a:t>
            </a:r>
          </a:p>
          <a:p>
            <a:pPr algn="ctr" eaLnBrk="1" hangingPunct="1"/>
            <a:r>
              <a:rPr lang="ru-RU" altLang="ru-RU" b="1" dirty="0" smtClean="0"/>
              <a:t>Участвовали: </a:t>
            </a:r>
            <a:r>
              <a:rPr lang="ru-RU" dirty="0"/>
              <a:t>59 </a:t>
            </a:r>
            <a:r>
              <a:rPr lang="ru-RU" dirty="0" smtClean="0"/>
              <a:t>ребят в </a:t>
            </a:r>
            <a:r>
              <a:rPr lang="ru-RU" dirty="0"/>
              <a:t>возрасте 7-12 лет из 3</a:t>
            </a:r>
            <a:r>
              <a:rPr lang="ru-RU" dirty="0" smtClean="0"/>
              <a:t> </a:t>
            </a:r>
            <a:r>
              <a:rPr lang="ru-RU" dirty="0"/>
              <a:t>муниципалитетов Орловской области, </a:t>
            </a:r>
            <a:endParaRPr lang="ru-RU" dirty="0" smtClean="0"/>
          </a:p>
          <a:p>
            <a:pPr algn="ctr" eaLnBrk="1" hangingPunct="1"/>
            <a:r>
              <a:rPr lang="ru-RU" dirty="0" smtClean="0"/>
              <a:t>из  9 образовательных организаций</a:t>
            </a:r>
            <a:endParaRPr lang="ru-RU" alt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99" y="4663398"/>
            <a:ext cx="2568606" cy="19868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02" y="4647273"/>
            <a:ext cx="2782198" cy="20441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97" y="1804707"/>
            <a:ext cx="4263593" cy="22612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105" y="4581128"/>
            <a:ext cx="2902805" cy="20906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797" y="261767"/>
            <a:ext cx="8407113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531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07504" y="-395288"/>
            <a:ext cx="9036496" cy="558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433388" indent="-427038">
              <a:tabLst>
                <a:tab pos="433388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  <a:tab pos="941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74725" indent="-361950">
              <a:tabLst>
                <a:tab pos="433388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  <a:tab pos="941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433388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  <a:tab pos="941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433388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  <a:tab pos="941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433388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  <a:tab pos="941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3388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  <a:tab pos="941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3388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  <a:tab pos="941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3388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  <a:tab pos="941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3388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  <a:tab pos="941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813"/>
              </a:spcBef>
              <a:spcAft>
                <a:spcPts val="13"/>
              </a:spcAft>
              <a:buSzPct val="120000"/>
              <a:defRPr/>
            </a:pPr>
            <a:endParaRPr lang="ru-RU" altLang="ru-RU" sz="3200" dirty="0" smtClean="0"/>
          </a:p>
          <a:p>
            <a:pPr marL="6350" indent="0" eaLnBrk="1" hangingPunct="1">
              <a:spcBef>
                <a:spcPts val="813"/>
              </a:spcBef>
              <a:spcAft>
                <a:spcPts val="13"/>
              </a:spcAft>
              <a:buClr>
                <a:srgbClr val="000000"/>
              </a:buClr>
              <a:buSzPct val="120000"/>
              <a:defRPr/>
            </a:pPr>
            <a:r>
              <a:rPr lang="ru-RU" altLang="ru-RU" sz="3200" dirty="0" smtClean="0"/>
              <a:t>           Кружки технической направленности: </a:t>
            </a:r>
          </a:p>
          <a:p>
            <a:pPr lvl="1" eaLnBrk="1" hangingPunct="1">
              <a:spcBef>
                <a:spcPts val="713"/>
              </a:spcBef>
              <a:spcAft>
                <a:spcPts val="13"/>
              </a:spcAft>
              <a:buClr>
                <a:srgbClr val="000000"/>
              </a:buClr>
              <a:buSzPct val="108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ru-RU" altLang="ru-RU" sz="2600" dirty="0" smtClean="0"/>
              <a:t>«Начала робототехники», 1-3 </a:t>
            </a:r>
            <a:r>
              <a:rPr lang="ru-RU" altLang="ru-RU" sz="2600" dirty="0" err="1" smtClean="0"/>
              <a:t>кл</a:t>
            </a:r>
            <a:r>
              <a:rPr lang="ru-RU" altLang="ru-RU" sz="2600" dirty="0" smtClean="0"/>
              <a:t>., с декабря 2021 г.</a:t>
            </a:r>
          </a:p>
          <a:p>
            <a:pPr lvl="1" eaLnBrk="1" hangingPunct="1">
              <a:spcBef>
                <a:spcPts val="713"/>
              </a:spcBef>
              <a:spcAft>
                <a:spcPts val="13"/>
              </a:spcAft>
              <a:buClr>
                <a:srgbClr val="000000"/>
              </a:buClr>
              <a:buSzPct val="108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ru-RU" altLang="ru-RU" sz="2600" dirty="0" smtClean="0"/>
              <a:t>«Основы конструирования и программирования в робототехнике», 2-4 </a:t>
            </a:r>
            <a:r>
              <a:rPr lang="ru-RU" altLang="ru-RU" sz="2600" dirty="0" err="1" smtClean="0"/>
              <a:t>кл</a:t>
            </a:r>
            <a:r>
              <a:rPr lang="ru-RU" altLang="ru-RU" sz="2600" dirty="0" smtClean="0"/>
              <a:t>., с сентября 2022 г.</a:t>
            </a:r>
          </a:p>
          <a:p>
            <a:pPr eaLnBrk="1" hangingPunct="1">
              <a:spcBef>
                <a:spcPts val="713"/>
              </a:spcBef>
              <a:spcAft>
                <a:spcPts val="13"/>
              </a:spcAft>
              <a:buSzPct val="100000"/>
              <a:defRPr/>
            </a:pPr>
            <a:endParaRPr lang="ru-RU" altLang="ru-RU" sz="26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2374443"/>
            <a:ext cx="7972005" cy="440215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97" y="261767"/>
            <a:ext cx="8407113" cy="134733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47664" y="1412776"/>
            <a:ext cx="63367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12 </a:t>
            </a:r>
            <a:r>
              <a:rPr lang="ru-RU" b="1" dirty="0"/>
              <a:t>Всероссийская молодежная научно-практическая конференция      «МИФ 2023» </a:t>
            </a:r>
          </a:p>
          <a:p>
            <a:pPr algn="ctr"/>
            <a:r>
              <a:rPr lang="ru-RU" b="1" dirty="0"/>
              <a:t> на базе ФГБОУ ВО «ОГУ имени </a:t>
            </a:r>
            <a:r>
              <a:rPr lang="ru-RU" b="1" dirty="0" smtClean="0"/>
              <a:t>И. С. Тургенева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30.01-2.02.2024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3212976"/>
            <a:ext cx="388843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Представлено 9 </a:t>
            </a:r>
            <a:r>
              <a:rPr lang="ru-RU" sz="2000" b="1" dirty="0"/>
              <a:t>проектов</a:t>
            </a:r>
            <a:r>
              <a:rPr lang="ru-RU" sz="2000" b="1" dirty="0" smtClean="0"/>
              <a:t>:</a:t>
            </a:r>
          </a:p>
          <a:p>
            <a:endParaRPr lang="ru-RU" b="1" dirty="0"/>
          </a:p>
          <a:p>
            <a:r>
              <a:rPr lang="ru-RU" b="1" dirty="0">
                <a:solidFill>
                  <a:srgbClr val="FF0000"/>
                </a:solidFill>
              </a:rPr>
              <a:t>Робототехника </a:t>
            </a:r>
            <a:r>
              <a:rPr lang="ru-RU" b="1" dirty="0" smtClean="0">
                <a:solidFill>
                  <a:srgbClr val="FF0000"/>
                </a:solidFill>
              </a:rPr>
              <a:t>–</a:t>
            </a:r>
          </a:p>
          <a:p>
            <a:r>
              <a:rPr lang="ru-RU" b="1" dirty="0" smtClean="0"/>
              <a:t> </a:t>
            </a:r>
            <a:r>
              <a:rPr lang="ru-RU" b="1" dirty="0"/>
              <a:t>2 диплома 1 степени</a:t>
            </a:r>
            <a:r>
              <a:rPr lang="ru-RU" b="1" dirty="0" smtClean="0"/>
              <a:t>,</a:t>
            </a:r>
          </a:p>
          <a:p>
            <a:r>
              <a:rPr lang="ru-RU" b="1" dirty="0" smtClean="0"/>
              <a:t> </a:t>
            </a:r>
            <a:r>
              <a:rPr lang="ru-RU" b="1" dirty="0"/>
              <a:t>4 диплома </a:t>
            </a:r>
            <a:r>
              <a:rPr lang="ru-RU" b="1" dirty="0" smtClean="0"/>
              <a:t> </a:t>
            </a:r>
            <a:r>
              <a:rPr lang="ru-RU" b="1" dirty="0"/>
              <a:t>2 </a:t>
            </a:r>
            <a:r>
              <a:rPr lang="ru-RU" b="1" dirty="0" smtClean="0"/>
              <a:t>степени;</a:t>
            </a:r>
            <a:endParaRPr lang="ru-RU" b="1" dirty="0"/>
          </a:p>
          <a:p>
            <a:r>
              <a:rPr lang="ru-RU" b="1" dirty="0">
                <a:solidFill>
                  <a:srgbClr val="FF0000"/>
                </a:solidFill>
              </a:rPr>
              <a:t>Биомедицинская </a:t>
            </a:r>
            <a:r>
              <a:rPr lang="ru-RU" b="1" dirty="0" smtClean="0">
                <a:solidFill>
                  <a:srgbClr val="FF0000"/>
                </a:solidFill>
              </a:rPr>
              <a:t>инженерия - </a:t>
            </a:r>
          </a:p>
          <a:p>
            <a:r>
              <a:rPr lang="ru-RU" b="1" dirty="0" smtClean="0"/>
              <a:t>1 диплом  </a:t>
            </a:r>
            <a:r>
              <a:rPr lang="ru-RU" b="1" dirty="0"/>
              <a:t>2 степен</a:t>
            </a:r>
          </a:p>
          <a:p>
            <a:r>
              <a:rPr lang="ru-RU" b="1" dirty="0">
                <a:solidFill>
                  <a:srgbClr val="FF0000"/>
                </a:solidFill>
              </a:rPr>
              <a:t>Физика – 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/>
              <a:t>1 диплом  1 </a:t>
            </a:r>
            <a:r>
              <a:rPr lang="ru-RU" b="1" dirty="0"/>
              <a:t>степени, </a:t>
            </a:r>
            <a:endParaRPr lang="ru-RU" b="1" dirty="0" smtClean="0"/>
          </a:p>
          <a:p>
            <a:r>
              <a:rPr lang="ru-RU" b="1" dirty="0" smtClean="0"/>
              <a:t>1 диплом </a:t>
            </a:r>
            <a:r>
              <a:rPr lang="ru-RU" b="1" dirty="0"/>
              <a:t>2 </a:t>
            </a:r>
            <a:r>
              <a:rPr lang="ru-RU" b="1" dirty="0" smtClean="0"/>
              <a:t>степени.</a:t>
            </a:r>
            <a:endParaRPr lang="ru-RU" b="1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672" y="3883220"/>
            <a:ext cx="4662308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363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827584" y="1772816"/>
            <a:ext cx="379095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 smtClean="0"/>
              <a:t>Региональные соревнования </a:t>
            </a:r>
            <a:r>
              <a:rPr lang="ru-RU" altLang="ru-RU" b="1" dirty="0"/>
              <a:t>по робототехнике </a:t>
            </a:r>
          </a:p>
          <a:p>
            <a:pPr algn="ctr" eaLnBrk="1" hangingPunct="1"/>
            <a:r>
              <a:rPr lang="ru-RU" altLang="ru-RU" b="1" dirty="0"/>
              <a:t>«</a:t>
            </a:r>
            <a:r>
              <a:rPr lang="ru-RU" altLang="ru-RU" b="1" dirty="0" err="1"/>
              <a:t>РобоTech</a:t>
            </a:r>
            <a:r>
              <a:rPr lang="ru-RU" altLang="ru-RU" b="1" dirty="0"/>
              <a:t>»</a:t>
            </a:r>
          </a:p>
          <a:p>
            <a:pPr algn="ctr" eaLnBrk="1" hangingPunct="1"/>
            <a:endParaRPr lang="ru-RU" altLang="ru-RU" b="1" dirty="0" smtClean="0"/>
          </a:p>
          <a:p>
            <a:pPr algn="ctr" eaLnBrk="1" hangingPunct="1"/>
            <a:r>
              <a:rPr lang="ru-RU" altLang="ru-RU" b="1" dirty="0" smtClean="0"/>
              <a:t>9-10.02.</a:t>
            </a:r>
            <a:r>
              <a:rPr lang="ru-RU" altLang="ru-RU" b="1" dirty="0" smtClean="0"/>
              <a:t> 2024 </a:t>
            </a:r>
            <a:r>
              <a:rPr lang="ru-RU" altLang="ru-RU" b="1" dirty="0" smtClean="0"/>
              <a:t>года</a:t>
            </a:r>
          </a:p>
          <a:p>
            <a:pPr algn="ctr" eaLnBrk="1" hangingPunct="1"/>
            <a:endParaRPr lang="ru-RU" altLang="ru-RU" b="1" dirty="0"/>
          </a:p>
          <a:p>
            <a:pPr algn="ctr" eaLnBrk="1" hangingPunct="1"/>
            <a:endParaRPr lang="ru-RU" altLang="ru-RU" b="1" dirty="0" smtClean="0"/>
          </a:p>
          <a:p>
            <a:pPr algn="ctr" eaLnBrk="1" hangingPunct="1"/>
            <a:r>
              <a:rPr lang="ru-RU" altLang="ru-RU" b="1" dirty="0" smtClean="0"/>
              <a:t>Приняли участие 6 </a:t>
            </a:r>
            <a:r>
              <a:rPr lang="ru-RU" altLang="ru-RU" b="1" dirty="0" smtClean="0"/>
              <a:t>команд</a:t>
            </a:r>
            <a:endParaRPr lang="ru-RU" altLang="ru-RU" b="1" dirty="0" smtClean="0"/>
          </a:p>
          <a:p>
            <a:pPr algn="ctr" eaLnBrk="1" hangingPunct="1"/>
            <a:endParaRPr lang="ru-RU" altLang="ru-RU" b="1" dirty="0" smtClean="0"/>
          </a:p>
          <a:p>
            <a:pPr algn="ctr" eaLnBrk="1" hangingPunct="1"/>
            <a:endParaRPr lang="ru-RU" altLang="ru-RU" b="1" dirty="0" smtClean="0"/>
          </a:p>
          <a:p>
            <a:pPr eaLnBrk="1" hangingPunct="1">
              <a:spcAft>
                <a:spcPts val="600"/>
              </a:spcAft>
            </a:pPr>
            <a:r>
              <a:rPr lang="ru-RU" altLang="ru-RU" dirty="0"/>
              <a:t>Соревнования </a:t>
            </a:r>
            <a:r>
              <a:rPr lang="ru-RU" altLang="ru-RU" dirty="0" smtClean="0"/>
              <a:t>проводились </a:t>
            </a:r>
            <a:r>
              <a:rPr lang="ru-RU" altLang="ru-RU" dirty="0"/>
              <a:t>в </a:t>
            </a:r>
            <a:r>
              <a:rPr lang="ru-RU" altLang="ru-RU" dirty="0" smtClean="0"/>
              <a:t> номинациях</a:t>
            </a:r>
            <a:r>
              <a:rPr lang="ru-RU" altLang="ru-RU" dirty="0"/>
              <a:t>: </a:t>
            </a:r>
          </a:p>
          <a:p>
            <a:pPr eaLnBrk="1" hangingPunct="1">
              <a:spcAft>
                <a:spcPts val="600"/>
              </a:spcAft>
            </a:pPr>
            <a:r>
              <a:rPr lang="ru-RU" altLang="ru-RU" dirty="0"/>
              <a:t>-«</a:t>
            </a:r>
            <a:r>
              <a:rPr lang="ru-RU" altLang="ru-RU" dirty="0" err="1"/>
              <a:t>Робофутбол</a:t>
            </a:r>
            <a:r>
              <a:rPr lang="ru-RU" altLang="ru-RU" dirty="0"/>
              <a:t>» от 8 до 11 лет,</a:t>
            </a:r>
          </a:p>
          <a:p>
            <a:pPr eaLnBrk="1" hangingPunct="1">
              <a:spcAft>
                <a:spcPts val="600"/>
              </a:spcAft>
            </a:pPr>
            <a:r>
              <a:rPr lang="ru-RU" altLang="ru-RU" dirty="0"/>
              <a:t>-«</a:t>
            </a:r>
            <a:r>
              <a:rPr lang="ru-RU" altLang="ru-RU" dirty="0" err="1"/>
              <a:t>Роботехника</a:t>
            </a:r>
            <a:r>
              <a:rPr lang="ru-RU" altLang="ru-RU" dirty="0"/>
              <a:t>» от 12 до 18 лет. </a:t>
            </a:r>
          </a:p>
          <a:p>
            <a:pPr eaLnBrk="1" hangingPunct="1">
              <a:spcAft>
                <a:spcPts val="600"/>
              </a:spcAft>
            </a:pPr>
            <a:endParaRPr lang="ru-RU" alt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97" y="261767"/>
            <a:ext cx="8407113" cy="13473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1605939"/>
            <a:ext cx="3608529" cy="515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715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42661"/>
            <a:ext cx="8407113" cy="134733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01646" y="1395184"/>
            <a:ext cx="5157146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Региональный этап </a:t>
            </a:r>
            <a:endParaRPr lang="ru-RU" b="1" dirty="0" smtClean="0"/>
          </a:p>
          <a:p>
            <a:pPr algn="ctr"/>
            <a:r>
              <a:rPr lang="ru-RU" b="1" dirty="0" smtClean="0"/>
              <a:t>Всероссийского </a:t>
            </a:r>
            <a:r>
              <a:rPr lang="ru-RU" b="1" dirty="0"/>
              <a:t>конкурса «Кибердром</a:t>
            </a:r>
            <a:r>
              <a:rPr lang="ru-RU" b="1" dirty="0" smtClean="0"/>
              <a:t>»</a:t>
            </a:r>
            <a:endParaRPr lang="ru-RU" b="1" dirty="0"/>
          </a:p>
          <a:p>
            <a:pPr algn="ctr">
              <a:spcBef>
                <a:spcPts val="600"/>
              </a:spcBef>
            </a:pPr>
            <a:r>
              <a:rPr lang="ru-RU" b="1" dirty="0" smtClean="0"/>
              <a:t>05.03.2024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127" y="2428546"/>
            <a:ext cx="83164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Участвовали 3 </a:t>
            </a:r>
            <a:r>
              <a:rPr lang="ru-RU" b="1" dirty="0" smtClean="0"/>
              <a:t>команды</a:t>
            </a:r>
          </a:p>
          <a:p>
            <a:r>
              <a:rPr lang="ru-RU" b="1" dirty="0" smtClean="0"/>
              <a:t>Результаты:</a:t>
            </a:r>
          </a:p>
          <a:p>
            <a:r>
              <a:rPr lang="ru-RU" b="1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2 </a:t>
            </a:r>
            <a:r>
              <a:rPr lang="ru-RU" b="1" dirty="0">
                <a:solidFill>
                  <a:srgbClr val="FF0000"/>
                </a:solidFill>
              </a:rPr>
              <a:t>диплома за 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II </a:t>
            </a:r>
            <a:r>
              <a:rPr lang="ru-RU" b="1" dirty="0" smtClean="0">
                <a:solidFill>
                  <a:srgbClr val="FF0000"/>
                </a:solidFill>
              </a:rPr>
              <a:t>места </a:t>
            </a:r>
            <a:r>
              <a:rPr lang="ru-RU" b="1" dirty="0" smtClean="0"/>
              <a:t>в</a:t>
            </a:r>
          </a:p>
          <a:p>
            <a:r>
              <a:rPr lang="ru-RU" b="1" dirty="0" smtClean="0"/>
              <a:t> средней и младшей группах</a:t>
            </a:r>
            <a:endParaRPr lang="ru-RU" b="1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6015" t="16338"/>
          <a:stretch/>
        </p:blipFill>
        <p:spPr>
          <a:xfrm>
            <a:off x="5436096" y="3646442"/>
            <a:ext cx="3519917" cy="30706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3382" t="7644" r="21651" b="3794"/>
          <a:stretch/>
        </p:blipFill>
        <p:spPr>
          <a:xfrm>
            <a:off x="611560" y="4039464"/>
            <a:ext cx="4268659" cy="267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980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7" y="180407"/>
            <a:ext cx="809993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Экскурсии </a:t>
            </a:r>
            <a:r>
              <a:rPr lang="ru-RU" sz="3200" b="1" dirty="0" smtClean="0">
                <a:solidFill>
                  <a:srgbClr val="C00000"/>
                </a:solidFill>
              </a:rPr>
              <a:t>в  школьный </a:t>
            </a:r>
            <a:r>
              <a:rPr lang="ru-RU" sz="3200" b="1" dirty="0">
                <a:solidFill>
                  <a:srgbClr val="C00000"/>
                </a:solidFill>
              </a:rPr>
              <a:t>Кванториум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/>
              <a:t>Темы: «Простые механизмы», «Мой </a:t>
            </a:r>
            <a:r>
              <a:rPr lang="ru-RU" sz="2000" dirty="0"/>
              <a:t>первый робот</a:t>
            </a:r>
            <a:r>
              <a:rPr lang="ru-RU" sz="2000" dirty="0" smtClean="0"/>
              <a:t>».</a:t>
            </a:r>
          </a:p>
          <a:p>
            <a:r>
              <a:rPr lang="ru-RU" sz="2000" dirty="0" smtClean="0"/>
              <a:t> Для </a:t>
            </a:r>
            <a:r>
              <a:rPr lang="ru-RU" sz="2000" dirty="0"/>
              <a:t>семей с детьми </a:t>
            </a:r>
            <a:r>
              <a:rPr lang="ru-RU" sz="2000" dirty="0" smtClean="0"/>
              <a:t>                               Для детей с ОВЗ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610540"/>
            <a:ext cx="3224875" cy="24186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2013" t="25391" r="4227" b="1766"/>
          <a:stretch/>
        </p:blipFill>
        <p:spPr>
          <a:xfrm>
            <a:off x="755576" y="4105112"/>
            <a:ext cx="4525510" cy="26369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-1274" t="2953" r="-405" b="26375"/>
          <a:stretch/>
        </p:blipFill>
        <p:spPr>
          <a:xfrm>
            <a:off x="4524569" y="1610540"/>
            <a:ext cx="4618973" cy="24078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136" y="4326562"/>
            <a:ext cx="3220616" cy="241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883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/>
          </p:nvPr>
        </p:nvSpPr>
        <p:spPr>
          <a:xfrm>
            <a:off x="1403648" y="230101"/>
            <a:ext cx="8712200" cy="725488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 dirty="0" smtClean="0"/>
              <a:t>  </a:t>
            </a:r>
            <a:r>
              <a:rPr lang="ru-RU" altLang="ru-RU" sz="3600" b="1" dirty="0" smtClean="0">
                <a:solidFill>
                  <a:srgbClr val="C00000"/>
                </a:solidFill>
              </a:rPr>
              <a:t>Сетевое взаимодействие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>
          <a:xfrm>
            <a:off x="862013" y="1079500"/>
            <a:ext cx="7705725" cy="5707063"/>
          </a:xfrm>
        </p:spPr>
        <p:txBody>
          <a:bodyPr>
            <a:normAutofit fontScale="92500" lnSpcReduction="10000"/>
          </a:bodyPr>
          <a:lstStyle/>
          <a:p>
            <a:pPr marL="427038" indent="-427038" eaLnBrk="1" hangingPunct="1">
              <a:buSzPct val="192000"/>
              <a:buFont typeface="Times New Roman" panose="02020603050405020304" pitchFamily="18" charset="0"/>
              <a:buBlip>
                <a:blip r:embed="rId4"/>
              </a:buBlip>
              <a:tabLst>
                <a:tab pos="4270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  <a:defRPr/>
            </a:pPr>
            <a:r>
              <a:rPr lang="ru-RU" altLang="ru-RU" sz="2000" dirty="0" smtClean="0"/>
              <a:t>Образовательный портал </a:t>
            </a:r>
            <a:r>
              <a:rPr lang="ru-RU" altLang="ru-RU" sz="2000" b="1" dirty="0" err="1" smtClean="0"/>
              <a:t>Учи.ру</a:t>
            </a:r>
            <a:endParaRPr lang="ru-RU" altLang="ru-RU" sz="2000" b="1" dirty="0" smtClean="0"/>
          </a:p>
          <a:p>
            <a:pPr marL="431800" indent="-427038" eaLnBrk="1" hangingPunct="1">
              <a:buClrTx/>
              <a:buSzPct val="120000"/>
              <a:buFontTx/>
              <a:buNone/>
              <a:tabLst>
                <a:tab pos="4270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  <a:defRPr/>
            </a:pPr>
            <a:r>
              <a:rPr lang="ru-RU" altLang="ru-RU" sz="2000" dirty="0" smtClean="0"/>
              <a:t>Курс программирования для 2- 6 </a:t>
            </a:r>
            <a:r>
              <a:rPr lang="ru-RU" altLang="ru-RU" sz="2000" dirty="0" err="1" smtClean="0"/>
              <a:t>кл</a:t>
            </a:r>
            <a:r>
              <a:rPr lang="ru-RU" altLang="ru-RU" sz="2000" dirty="0" smtClean="0"/>
              <a:t>., </a:t>
            </a:r>
          </a:p>
          <a:p>
            <a:pPr marL="431800" indent="-427038" eaLnBrk="1" hangingPunct="1">
              <a:buClrTx/>
              <a:buSzPct val="120000"/>
              <a:buFontTx/>
              <a:buNone/>
              <a:tabLst>
                <a:tab pos="4270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  <a:defRPr/>
            </a:pPr>
            <a:r>
              <a:rPr lang="ru-RU" altLang="ru-RU" sz="2000" dirty="0" smtClean="0"/>
              <a:t>2021-2022 </a:t>
            </a:r>
            <a:r>
              <a:rPr lang="ru-RU" altLang="ru-RU" sz="2000" dirty="0" err="1" smtClean="0"/>
              <a:t>уч.г</a:t>
            </a:r>
            <a:r>
              <a:rPr lang="ru-RU" altLang="ru-RU" sz="2000" dirty="0" smtClean="0"/>
              <a:t>., 109 воспитанников</a:t>
            </a:r>
          </a:p>
          <a:p>
            <a:pPr marL="431800" indent="-427038" eaLnBrk="1" hangingPunct="1">
              <a:buClrTx/>
              <a:buSzPct val="120000"/>
              <a:buFontTx/>
              <a:buNone/>
              <a:tabLst>
                <a:tab pos="4270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  <a:defRPr/>
            </a:pPr>
            <a:r>
              <a:rPr lang="ru-RU" altLang="ru-RU" sz="2000" dirty="0" smtClean="0"/>
              <a:t>Марафон «Эра роботов», </a:t>
            </a:r>
          </a:p>
          <a:p>
            <a:pPr marL="431800" indent="-427038" eaLnBrk="1" hangingPunct="1">
              <a:buClrTx/>
              <a:buSzPct val="120000"/>
              <a:buFontTx/>
              <a:buNone/>
              <a:tabLst>
                <a:tab pos="4270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  <a:defRPr/>
            </a:pPr>
            <a:r>
              <a:rPr lang="ru-RU" altLang="ru-RU" sz="2000" dirty="0" smtClean="0"/>
              <a:t>декабрь 2022 года, 58 воспитанников </a:t>
            </a:r>
          </a:p>
          <a:p>
            <a:pPr marL="427038" indent="-427038" eaLnBrk="1" hangingPunct="1">
              <a:buSzPct val="192000"/>
              <a:buFont typeface="Times New Roman" panose="02020603050405020304" pitchFamily="18" charset="0"/>
              <a:buBlip>
                <a:blip r:embed="rId4"/>
              </a:buBlip>
              <a:tabLst>
                <a:tab pos="4270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  <a:defRPr/>
            </a:pPr>
            <a:r>
              <a:rPr lang="ru-RU" altLang="ru-RU" sz="2000" dirty="0" smtClean="0"/>
              <a:t>Научно-популярный портал</a:t>
            </a:r>
          </a:p>
          <a:p>
            <a:pPr marL="431800" indent="-427038" eaLnBrk="1" hangingPunct="1">
              <a:buClrTx/>
              <a:buSzTx/>
              <a:buFontTx/>
              <a:buNone/>
              <a:tabLst>
                <a:tab pos="4270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  <a:defRPr/>
            </a:pPr>
            <a:r>
              <a:rPr lang="ru-RU" altLang="ru-RU" sz="2000" b="1" dirty="0" smtClean="0"/>
              <a:t>Занимательная робототехника</a:t>
            </a:r>
          </a:p>
          <a:p>
            <a:pPr marL="431800" indent="-427038" eaLnBrk="1" hangingPunct="1">
              <a:buClrTx/>
              <a:buSzTx/>
              <a:buFontTx/>
              <a:buNone/>
              <a:tabLst>
                <a:tab pos="4270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  <a:defRPr/>
            </a:pPr>
            <a:r>
              <a:rPr lang="ru-RU" altLang="ru-RU" sz="2000" dirty="0" smtClean="0"/>
              <a:t>Международный робототехнический </a:t>
            </a:r>
          </a:p>
          <a:p>
            <a:pPr marL="431800" indent="-427038" eaLnBrk="1" hangingPunct="1">
              <a:buClrTx/>
              <a:buSzTx/>
              <a:buFontTx/>
              <a:buNone/>
              <a:tabLst>
                <a:tab pos="4270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  <a:defRPr/>
            </a:pPr>
            <a:r>
              <a:rPr lang="ru-RU" altLang="ru-RU" sz="2000" dirty="0" smtClean="0"/>
              <a:t>конкурс онлайн «Пятиминутка 2023»</a:t>
            </a:r>
            <a:r>
              <a:rPr lang="ru-RU" altLang="ru-RU" sz="2000" b="1" dirty="0" smtClean="0"/>
              <a:t>, </a:t>
            </a:r>
          </a:p>
          <a:p>
            <a:pPr marL="431800" indent="-427038" eaLnBrk="1" hangingPunct="1">
              <a:buClrTx/>
              <a:buSzTx/>
              <a:buFontTx/>
              <a:buNone/>
              <a:tabLst>
                <a:tab pos="4270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  <a:defRPr/>
            </a:pPr>
            <a:r>
              <a:rPr lang="ru-RU" altLang="ru-RU" sz="2000" dirty="0" smtClean="0"/>
              <a:t>март 2023 г.</a:t>
            </a:r>
            <a:r>
              <a:rPr lang="ru-RU" altLang="ru-RU" sz="2000" b="1" dirty="0" smtClean="0"/>
              <a:t>, </a:t>
            </a:r>
            <a:r>
              <a:rPr lang="ru-RU" altLang="ru-RU" sz="2000" dirty="0" smtClean="0"/>
              <a:t>7 воспитанников</a:t>
            </a:r>
          </a:p>
          <a:p>
            <a:pPr marL="427038" indent="-427038" eaLnBrk="1" hangingPunct="1">
              <a:buSzPct val="192000"/>
              <a:buFont typeface="Times New Roman" panose="02020603050405020304" pitchFamily="18" charset="0"/>
              <a:buBlip>
                <a:blip r:embed="rId4"/>
              </a:buBlip>
              <a:tabLst>
                <a:tab pos="4270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  <a:defRPr/>
            </a:pPr>
            <a:r>
              <a:rPr lang="ru-RU" altLang="ru-RU" sz="2000" dirty="0" smtClean="0"/>
              <a:t>Всероссийский образовательный </a:t>
            </a:r>
          </a:p>
          <a:p>
            <a:pPr marL="0" indent="0" eaLnBrk="1" hangingPunct="1">
              <a:buSzPct val="192000"/>
              <a:buNone/>
              <a:tabLst>
                <a:tab pos="4270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  <a:defRPr/>
            </a:pPr>
            <a:r>
              <a:rPr lang="ru-RU" altLang="ru-RU" sz="2000" dirty="0" smtClean="0"/>
              <a:t>проект в сфере информационных </a:t>
            </a:r>
          </a:p>
          <a:p>
            <a:pPr marL="0" indent="0" eaLnBrk="1" hangingPunct="1">
              <a:buSzPct val="192000"/>
              <a:buNone/>
              <a:tabLst>
                <a:tab pos="4270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  <a:defRPr/>
            </a:pPr>
            <a:r>
              <a:rPr lang="ru-RU" altLang="ru-RU" sz="2000" dirty="0" smtClean="0"/>
              <a:t>технологий </a:t>
            </a:r>
            <a:r>
              <a:rPr lang="ru-RU" altLang="ru-RU" sz="2000" b="1" dirty="0" smtClean="0"/>
              <a:t>«Урок цифры»</a:t>
            </a:r>
          </a:p>
          <a:p>
            <a:pPr marL="431800" indent="-427038" eaLnBrk="1" hangingPunct="1">
              <a:buClrTx/>
              <a:buSzPct val="120000"/>
              <a:buFontTx/>
              <a:buNone/>
              <a:tabLst>
                <a:tab pos="4270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  <a:defRPr/>
            </a:pPr>
            <a:r>
              <a:rPr lang="ru-RU" altLang="ru-RU" dirty="0" smtClean="0"/>
              <a:t>    </a:t>
            </a:r>
          </a:p>
          <a:p>
            <a:pPr marL="431800" indent="-427038" eaLnBrk="1" hangingPunct="1">
              <a:buClrTx/>
              <a:buSzTx/>
              <a:buFontTx/>
              <a:buNone/>
              <a:tabLst>
                <a:tab pos="4270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  <a:defRPr/>
            </a:pPr>
            <a:endParaRPr lang="ru-RU" altLang="ru-RU" sz="2000" dirty="0" smtClean="0"/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941388"/>
            <a:ext cx="2447925" cy="34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5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8940" y="4653136"/>
            <a:ext cx="3525060" cy="22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705725" cy="725488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 b="1" dirty="0" smtClean="0">
                <a:solidFill>
                  <a:srgbClr val="C00000"/>
                </a:solidFill>
              </a:rPr>
              <a:t>Источники информации</a:t>
            </a:r>
          </a:p>
        </p:txBody>
      </p:sp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1584325" y="1511300"/>
            <a:ext cx="60483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200" dirty="0">
                <a:solidFill>
                  <a:srgbClr val="000000"/>
                </a:solidFill>
              </a:rPr>
              <a:t> </a:t>
            </a:r>
            <a:r>
              <a:rPr lang="ru-RU" altLang="ru-RU" sz="2200" dirty="0"/>
              <a:t>https://docs.cntd.ru/document/460177875</a:t>
            </a:r>
          </a:p>
          <a:p>
            <a:pPr eaLnBrk="1" hangingPunct="1">
              <a:buClrTx/>
              <a:buFontTx/>
              <a:buNone/>
            </a:pPr>
            <a:endParaRPr lang="ru-RU" altLang="ru-RU" sz="2200" dirty="0">
              <a:solidFill>
                <a:schemeClr val="tx1"/>
              </a:solidFill>
            </a:endParaRPr>
          </a:p>
          <a:p>
            <a:pPr eaLnBrk="1" hangingPunct="1">
              <a:buClrTx/>
              <a:buFontTx/>
              <a:buNone/>
            </a:pPr>
            <a:endParaRPr lang="ru-RU" altLang="ru-RU" sz="2200" dirty="0">
              <a:solidFill>
                <a:schemeClr val="tx1"/>
              </a:solidFill>
            </a:endParaRPr>
          </a:p>
        </p:txBody>
      </p:sp>
      <p:sp>
        <p:nvSpPr>
          <p:cNvPr id="37892" name="Text Box 3"/>
          <p:cNvSpPr txBox="1">
            <a:spLocks noChangeArrowheads="1"/>
          </p:cNvSpPr>
          <p:nvPr/>
        </p:nvSpPr>
        <p:spPr bwMode="auto">
          <a:xfrm>
            <a:off x="1655763" y="2160588"/>
            <a:ext cx="5903912" cy="340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>
                <a:solidFill>
                  <a:srgbClr val="000000"/>
                </a:solidFill>
              </a:rPr>
              <a:t>http://edurobots.ru/</a:t>
            </a:r>
          </a:p>
          <a:p>
            <a:pPr eaLnBrk="1" hangingPunct="1"/>
            <a:endParaRPr lang="ru-RU" altLang="ru-RU" sz="2000" dirty="0">
              <a:solidFill>
                <a:srgbClr val="000000"/>
              </a:solidFill>
            </a:endParaRPr>
          </a:p>
          <a:p>
            <a:pPr eaLnBrk="1" hangingPunct="1"/>
            <a:r>
              <a:rPr lang="ru-RU" altLang="ru-RU" sz="2000" dirty="0">
                <a:solidFill>
                  <a:srgbClr val="000000"/>
                </a:solidFill>
              </a:rPr>
              <a:t>https://урокцифры.рф/</a:t>
            </a:r>
          </a:p>
          <a:p>
            <a:pPr eaLnBrk="1" hangingPunct="1"/>
            <a:endParaRPr lang="ru-RU" altLang="ru-RU" sz="2000" dirty="0">
              <a:solidFill>
                <a:srgbClr val="000000"/>
              </a:solidFill>
            </a:endParaRPr>
          </a:p>
          <a:p>
            <a:pPr eaLnBrk="1" hangingPunct="1"/>
            <a:r>
              <a:rPr lang="ru-RU" altLang="ru-RU" sz="2000" dirty="0">
                <a:solidFill>
                  <a:srgbClr val="000000"/>
                </a:solidFill>
              </a:rPr>
              <a:t>https://uchi.ru/</a:t>
            </a:r>
          </a:p>
          <a:p>
            <a:pPr eaLnBrk="1" hangingPunct="1"/>
            <a:endParaRPr lang="ru-RU" altLang="ru-RU" sz="2000" dirty="0">
              <a:solidFill>
                <a:srgbClr val="000000"/>
              </a:solidFill>
            </a:endParaRPr>
          </a:p>
          <a:p>
            <a:pPr eaLnBrk="1" hangingPunct="1"/>
            <a:r>
              <a:rPr lang="ru-RU" altLang="ru-RU" sz="2000" dirty="0">
                <a:solidFill>
                  <a:srgbClr val="000000"/>
                </a:solidFill>
              </a:rPr>
              <a:t>https://</a:t>
            </a:r>
            <a:r>
              <a:rPr lang="ru-RU" altLang="ru-RU" sz="2000" dirty="0" smtClean="0">
                <a:solidFill>
                  <a:srgbClr val="000000"/>
                </a:solidFill>
              </a:rPr>
              <a:t>oreluniver.ru/science/tenders/mif/2023</a:t>
            </a:r>
          </a:p>
          <a:p>
            <a:pPr eaLnBrk="1" hangingPunct="1"/>
            <a:endParaRPr lang="ru-RU" altLang="ru-RU" sz="2000" dirty="0">
              <a:solidFill>
                <a:srgbClr val="000000"/>
              </a:solidFill>
              <a:hlinkClick r:id="rId4"/>
            </a:endParaRPr>
          </a:p>
          <a:p>
            <a:pPr eaLnBrk="1" hangingPunct="1"/>
            <a:endParaRPr lang="ru-RU" altLang="ru-RU" sz="2000" dirty="0">
              <a:solidFill>
                <a:srgbClr val="000000"/>
              </a:solidFill>
              <a:hlinkClick r:id="rId4"/>
            </a:endParaRPr>
          </a:p>
          <a:p>
            <a:pPr eaLnBrk="1" hangingPunct="1"/>
            <a:endParaRPr lang="ru-RU" altLang="ru-RU" sz="2000" dirty="0">
              <a:solidFill>
                <a:srgbClr val="000000"/>
              </a:solidFill>
            </a:endParaRPr>
          </a:p>
          <a:p>
            <a:pPr eaLnBrk="1" hangingPunct="1"/>
            <a:endParaRPr lang="ru-RU" altLang="ru-RU" sz="2000" dirty="0">
              <a:solidFill>
                <a:srgbClr val="000000"/>
              </a:solidFill>
            </a:endParaRPr>
          </a:p>
          <a:p>
            <a:pPr eaLnBrk="1" hangingPunct="1"/>
            <a:endParaRPr lang="ru-RU" altLang="ru-RU" dirty="0">
              <a:solidFill>
                <a:srgbClr val="000000"/>
              </a:solidFill>
            </a:endParaRPr>
          </a:p>
          <a:p>
            <a:pPr eaLnBrk="1" hangingPunct="1"/>
            <a:endParaRPr lang="ru-RU" altLang="ru-RU" dirty="0">
              <a:solidFill>
                <a:srgbClr val="000000"/>
              </a:solidFill>
            </a:endParaRPr>
          </a:p>
        </p:txBody>
      </p:sp>
      <p:pic>
        <p:nvPicPr>
          <p:cNvPr id="3789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9813" y="5975350"/>
            <a:ext cx="2838450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232" y="4469893"/>
            <a:ext cx="2385275" cy="239041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503238" y="-395288"/>
            <a:ext cx="8640762" cy="558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433388" indent="-427038">
              <a:tabLst>
                <a:tab pos="433388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  <a:tab pos="941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74725" indent="-361950">
              <a:tabLst>
                <a:tab pos="433388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  <a:tab pos="941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433388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  <a:tab pos="941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433388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  <a:tab pos="941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433388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  <a:tab pos="941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3388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  <a:tab pos="941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3388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  <a:tab pos="941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3388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  <a:tab pos="941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3388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  <a:tab pos="941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813"/>
              </a:spcBef>
              <a:spcAft>
                <a:spcPts val="13"/>
              </a:spcAft>
              <a:buSzPct val="120000"/>
              <a:defRPr/>
            </a:pPr>
            <a:endParaRPr lang="ru-RU" altLang="ru-RU" sz="3200" dirty="0" smtClean="0"/>
          </a:p>
          <a:p>
            <a:pPr marL="6350" indent="0" algn="ctr" eaLnBrk="1" hangingPunct="1">
              <a:spcBef>
                <a:spcPts val="813"/>
              </a:spcBef>
              <a:spcAft>
                <a:spcPts val="13"/>
              </a:spcAft>
              <a:buClr>
                <a:srgbClr val="000000"/>
              </a:buClr>
              <a:buSzPct val="120000"/>
              <a:defRPr/>
            </a:pPr>
            <a:r>
              <a:rPr lang="ru-RU" altLang="ru-RU" sz="3200" dirty="0" smtClean="0"/>
              <a:t>Функционирование кружков </a:t>
            </a:r>
          </a:p>
          <a:p>
            <a:pPr marL="6350" indent="0" algn="ctr" eaLnBrk="1" hangingPunct="1">
              <a:spcBef>
                <a:spcPts val="813"/>
              </a:spcBef>
              <a:spcAft>
                <a:spcPts val="13"/>
              </a:spcAft>
              <a:buClr>
                <a:srgbClr val="000000"/>
              </a:buClr>
              <a:buSzPct val="120000"/>
              <a:defRPr/>
            </a:pPr>
            <a:r>
              <a:rPr lang="ru-RU" altLang="ru-RU" sz="3200" dirty="0" smtClean="0"/>
              <a:t>технической направленности: </a:t>
            </a:r>
          </a:p>
          <a:p>
            <a:pPr lvl="1" eaLnBrk="1" hangingPunct="1">
              <a:spcBef>
                <a:spcPts val="713"/>
              </a:spcBef>
              <a:spcAft>
                <a:spcPts val="13"/>
              </a:spcAft>
              <a:buClr>
                <a:srgbClr val="000000"/>
              </a:buClr>
              <a:buSzPct val="108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ru-RU" altLang="ru-RU" sz="2600" dirty="0" smtClean="0"/>
              <a:t>«Визуальное программирование в робототехнике», 2-4 </a:t>
            </a:r>
            <a:r>
              <a:rPr lang="ru-RU" altLang="ru-RU" sz="2600" dirty="0" err="1" smtClean="0"/>
              <a:t>кл</a:t>
            </a:r>
            <a:r>
              <a:rPr lang="ru-RU" altLang="ru-RU" sz="2600" dirty="0" smtClean="0"/>
              <a:t>., с сентября 2023 г.</a:t>
            </a:r>
          </a:p>
          <a:p>
            <a:pPr marL="612775" lvl="1" indent="0" eaLnBrk="1" hangingPunct="1">
              <a:spcBef>
                <a:spcPts val="713"/>
              </a:spcBef>
              <a:spcAft>
                <a:spcPts val="13"/>
              </a:spcAft>
              <a:buClr>
                <a:srgbClr val="000000"/>
              </a:buClr>
              <a:buSzPct val="108000"/>
              <a:buFont typeface="Times New Roman" panose="02020603050405020304" pitchFamily="18" charset="0"/>
              <a:buNone/>
              <a:defRPr/>
            </a:pPr>
            <a:endParaRPr lang="ru-RU" altLang="ru-RU" sz="2600" dirty="0" smtClean="0"/>
          </a:p>
          <a:p>
            <a:pPr eaLnBrk="1" hangingPunct="1">
              <a:spcBef>
                <a:spcPts val="713"/>
              </a:spcBef>
              <a:spcAft>
                <a:spcPts val="13"/>
              </a:spcAft>
              <a:buSzPct val="100000"/>
              <a:defRPr/>
            </a:pPr>
            <a:endParaRPr lang="ru-RU" altLang="ru-RU" sz="26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648" y="2389547"/>
            <a:ext cx="7488832" cy="446610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1008063" y="144463"/>
            <a:ext cx="7604125" cy="8699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b="1" dirty="0" smtClean="0">
                <a:solidFill>
                  <a:schemeClr val="accent6">
                    <a:lumMod val="75000"/>
                  </a:schemeClr>
                </a:solidFill>
              </a:rPr>
              <a:t>«Начала робототехники» </a:t>
            </a:r>
          </a:p>
        </p:txBody>
      </p:sp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908050" y="1014413"/>
            <a:ext cx="7704138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/>
              <a:t>                          Конкурсы авторских моделей: </a:t>
            </a:r>
          </a:p>
          <a:p>
            <a:pPr eaLnBrk="1" hangingPunct="1"/>
            <a:endParaRPr lang="ru-RU" altLang="ru-RU" b="1" dirty="0">
              <a:solidFill>
                <a:srgbClr val="000000"/>
              </a:solidFill>
            </a:endParaRPr>
          </a:p>
          <a:p>
            <a:pPr eaLnBrk="1" hangingPunct="1"/>
            <a:endParaRPr lang="ru-RU" altLang="ru-RU" b="1" dirty="0">
              <a:solidFill>
                <a:srgbClr val="000000"/>
              </a:solidFill>
            </a:endParaRPr>
          </a:p>
          <a:p>
            <a:pPr eaLnBrk="1" hangingPunct="1"/>
            <a:endParaRPr lang="ru-RU" altLang="ru-RU" b="1" dirty="0">
              <a:solidFill>
                <a:srgbClr val="000000"/>
              </a:solidFill>
            </a:endParaRPr>
          </a:p>
          <a:p>
            <a:pPr eaLnBrk="1" hangingPunct="1"/>
            <a:r>
              <a:rPr lang="ru-RU" altLang="ru-RU" b="1" dirty="0">
                <a:solidFill>
                  <a:srgbClr val="000000"/>
                </a:solidFill>
              </a:rPr>
              <a:t>                                                             «Транспорт будущего»</a:t>
            </a:r>
          </a:p>
          <a:p>
            <a:pPr eaLnBrk="1" hangingPunct="1"/>
            <a:endParaRPr lang="ru-RU" altLang="ru-RU" b="1" dirty="0">
              <a:solidFill>
                <a:srgbClr val="000000"/>
              </a:solidFill>
            </a:endParaRPr>
          </a:p>
          <a:p>
            <a:pPr eaLnBrk="1" hangingPunct="1"/>
            <a:endParaRPr lang="ru-RU" altLang="ru-RU" b="1" dirty="0">
              <a:solidFill>
                <a:srgbClr val="000000"/>
              </a:solidFill>
            </a:endParaRPr>
          </a:p>
          <a:p>
            <a:pPr eaLnBrk="1" hangingPunct="1"/>
            <a:endParaRPr lang="ru-RU" altLang="ru-RU" b="1" dirty="0">
              <a:solidFill>
                <a:srgbClr val="000000"/>
              </a:solidFill>
            </a:endParaRPr>
          </a:p>
          <a:p>
            <a:pPr eaLnBrk="1" hangingPunct="1"/>
            <a:endParaRPr lang="ru-RU" altLang="ru-RU" b="1" dirty="0">
              <a:solidFill>
                <a:srgbClr val="000000"/>
              </a:solidFill>
            </a:endParaRPr>
          </a:p>
          <a:p>
            <a:pPr eaLnBrk="1" hangingPunct="1"/>
            <a:endParaRPr lang="ru-RU" altLang="ru-RU" b="1" dirty="0">
              <a:solidFill>
                <a:srgbClr val="000000"/>
              </a:solidFill>
            </a:endParaRPr>
          </a:p>
          <a:p>
            <a:pPr eaLnBrk="1" hangingPunct="1"/>
            <a:endParaRPr lang="ru-RU" altLang="ru-RU" b="1" dirty="0">
              <a:solidFill>
                <a:srgbClr val="000000"/>
              </a:solidFill>
            </a:endParaRPr>
          </a:p>
          <a:p>
            <a:pPr eaLnBrk="1" hangingPunct="1"/>
            <a:endParaRPr lang="ru-RU" altLang="ru-RU" b="1" dirty="0">
              <a:solidFill>
                <a:srgbClr val="000000"/>
              </a:solidFill>
            </a:endParaRPr>
          </a:p>
          <a:p>
            <a:pPr eaLnBrk="1" hangingPunct="1"/>
            <a:endParaRPr lang="ru-RU" altLang="ru-RU" b="1" dirty="0">
              <a:solidFill>
                <a:srgbClr val="000000"/>
              </a:solidFill>
            </a:endParaRPr>
          </a:p>
          <a:p>
            <a:pPr eaLnBrk="1" hangingPunct="1"/>
            <a:endParaRPr lang="ru-RU" altLang="ru-RU" b="1" dirty="0">
              <a:solidFill>
                <a:srgbClr val="000000"/>
              </a:solidFill>
            </a:endParaRPr>
          </a:p>
          <a:p>
            <a:pPr eaLnBrk="1" hangingPunct="1"/>
            <a:endParaRPr lang="ru-RU" altLang="ru-RU" b="1" dirty="0">
              <a:solidFill>
                <a:srgbClr val="000000"/>
              </a:solidFill>
            </a:endParaRPr>
          </a:p>
          <a:p>
            <a:pPr eaLnBrk="1" hangingPunct="1"/>
            <a:r>
              <a:rPr lang="ru-RU" altLang="ru-RU" b="1" dirty="0">
                <a:solidFill>
                  <a:srgbClr val="000000"/>
                </a:solidFill>
              </a:rPr>
              <a:t>«Зоопарк. Животные-роботы»</a:t>
            </a: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1079500" y="3311525"/>
            <a:ext cx="619125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000000"/>
                </a:solidFill>
              </a:rPr>
              <a:t>               </a:t>
            </a:r>
          </a:p>
        </p:txBody>
      </p:sp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163" y="1481138"/>
            <a:ext cx="3881437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950" y="3606800"/>
            <a:ext cx="4260850" cy="308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>
          <a:xfrm>
            <a:off x="1008063" y="144463"/>
            <a:ext cx="7604125" cy="8699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b="1" dirty="0" smtClean="0">
                <a:solidFill>
                  <a:schemeClr val="accent6">
                    <a:lumMod val="75000"/>
                  </a:schemeClr>
                </a:solidFill>
              </a:rPr>
              <a:t>«Начала робототехники» </a:t>
            </a:r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4499992" y="1439863"/>
            <a:ext cx="5075808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0000"/>
                </a:solidFill>
              </a:rPr>
              <a:t>   </a:t>
            </a:r>
            <a:r>
              <a:rPr lang="ru-RU" altLang="ru-RU" sz="2000" b="1" dirty="0" smtClean="0"/>
              <a:t>Итоговая </a:t>
            </a:r>
            <a:r>
              <a:rPr lang="ru-RU" altLang="ru-RU" sz="2000" b="1" dirty="0"/>
              <a:t>выставка </a:t>
            </a:r>
            <a:endParaRPr lang="ru-RU" altLang="ru-RU" sz="2000" b="1" dirty="0" smtClean="0"/>
          </a:p>
          <a:p>
            <a:pPr algn="ctr" eaLnBrk="1" hangingPunct="1"/>
            <a:r>
              <a:rPr lang="ru-RU" altLang="ru-RU" sz="2000" b="1" dirty="0" smtClean="0"/>
              <a:t>лучших </a:t>
            </a:r>
            <a:r>
              <a:rPr lang="ru-RU" altLang="ru-RU" sz="2000" b="1" dirty="0"/>
              <a:t>моделей</a:t>
            </a: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063" y="1124744"/>
            <a:ext cx="3168650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7075" y="3024188"/>
            <a:ext cx="2879725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9450" y="4248150"/>
            <a:ext cx="3284538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1008063" y="144463"/>
            <a:ext cx="7604125" cy="869950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b="1" dirty="0">
                <a:solidFill>
                  <a:schemeClr val="accent6">
                    <a:lumMod val="75000"/>
                  </a:schemeClr>
                </a:solidFill>
              </a:rPr>
              <a:t>«Начала робототехники» </a:t>
            </a:r>
            <a:endParaRPr lang="ru-RU" altLang="ru-RU" sz="3600" dirty="0" smtClean="0"/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1907704" y="942975"/>
            <a:ext cx="619125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000000"/>
                </a:solidFill>
              </a:rPr>
              <a:t>               </a:t>
            </a:r>
            <a:r>
              <a:rPr lang="ru-RU" altLang="ru-RU" sz="2000" b="1" dirty="0"/>
              <a:t>Вернисаж компьютерных рисунков</a:t>
            </a: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588" y="1511300"/>
            <a:ext cx="234950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5988" y="1568450"/>
            <a:ext cx="2470150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3800" y="1558925"/>
            <a:ext cx="2654300" cy="283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738" y="4608513"/>
            <a:ext cx="2165350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8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4563" y="4464050"/>
            <a:ext cx="2903537" cy="237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9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5988" y="4437063"/>
            <a:ext cx="2447925" cy="232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1008063" y="144463"/>
            <a:ext cx="7604125" cy="869950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b="1" dirty="0">
                <a:solidFill>
                  <a:schemeClr val="accent6">
                    <a:lumMod val="75000"/>
                  </a:schemeClr>
                </a:solidFill>
              </a:rPr>
              <a:t>«Начала робототехники» </a:t>
            </a:r>
            <a:endParaRPr lang="ru-RU" altLang="ru-RU" sz="3600" dirty="0" smtClean="0"/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1871663" y="873125"/>
            <a:ext cx="619125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000000"/>
                </a:solidFill>
              </a:rPr>
              <a:t>               </a:t>
            </a:r>
            <a:r>
              <a:rPr lang="ru-RU" altLang="ru-RU" sz="2000" b="1" dirty="0"/>
              <a:t>Интеллектуальные соревнования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600" y="1368425"/>
            <a:ext cx="3544888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6650" y="1409700"/>
            <a:ext cx="3910013" cy="521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838" y="3671888"/>
            <a:ext cx="346868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xfrm>
            <a:off x="1008063" y="144463"/>
            <a:ext cx="7604125" cy="869950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b="1" dirty="0">
                <a:solidFill>
                  <a:schemeClr val="accent6">
                    <a:lumMod val="75000"/>
                  </a:schemeClr>
                </a:solidFill>
              </a:rPr>
              <a:t>«Начала робототехники» </a:t>
            </a:r>
            <a:endParaRPr lang="ru-RU" altLang="ru-RU" sz="3600" dirty="0" smtClean="0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4355976" y="1316831"/>
            <a:ext cx="6191250" cy="146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000000"/>
                </a:solidFill>
              </a:rPr>
              <a:t>               </a:t>
            </a:r>
            <a:r>
              <a:rPr lang="ru-RU" altLang="ru-RU" sz="2000" b="1" dirty="0">
                <a:solidFill>
                  <a:srgbClr val="C00000"/>
                </a:solidFill>
              </a:rPr>
              <a:t>Промежуточная </a:t>
            </a:r>
            <a:r>
              <a:rPr lang="ru-RU" altLang="ru-RU" sz="2000" b="1" dirty="0" smtClean="0">
                <a:solidFill>
                  <a:srgbClr val="C00000"/>
                </a:solidFill>
              </a:rPr>
              <a:t>аттестация</a:t>
            </a:r>
          </a:p>
          <a:p>
            <a:pPr eaLnBrk="1" hangingPunct="1"/>
            <a:r>
              <a:rPr lang="ru-RU" altLang="ru-RU" sz="2000" b="1" dirty="0">
                <a:solidFill>
                  <a:srgbClr val="C00000"/>
                </a:solidFill>
              </a:rPr>
              <a:t> </a:t>
            </a:r>
            <a:endParaRPr lang="ru-RU" altLang="ru-RU" sz="2000" b="1" dirty="0" smtClean="0">
              <a:solidFill>
                <a:srgbClr val="C00000"/>
              </a:solidFill>
            </a:endParaRPr>
          </a:p>
          <a:p>
            <a:pPr eaLnBrk="1" hangingPunct="1"/>
            <a:r>
              <a:rPr lang="ru-RU" altLang="ru-RU" sz="2000" b="1" dirty="0">
                <a:solidFill>
                  <a:srgbClr val="C00000"/>
                </a:solidFill>
              </a:rPr>
              <a:t> </a:t>
            </a:r>
            <a:r>
              <a:rPr lang="ru-RU" altLang="ru-RU" sz="2000" b="1" dirty="0" smtClean="0">
                <a:solidFill>
                  <a:srgbClr val="C00000"/>
                </a:solidFill>
              </a:rPr>
              <a:t>                         </a:t>
            </a:r>
            <a:r>
              <a:rPr lang="ru-RU" altLang="ru-RU" sz="2000" b="1" dirty="0" smtClean="0">
                <a:solidFill>
                  <a:srgbClr val="C00000"/>
                </a:solidFill>
                <a:hlinkClick r:id="rId4"/>
              </a:rPr>
              <a:t>видеофрагмент</a:t>
            </a:r>
            <a:endParaRPr lang="ru-RU" altLang="ru-RU" sz="2000" b="1" dirty="0">
              <a:solidFill>
                <a:srgbClr val="C00000"/>
              </a:solidFill>
            </a:endParaRPr>
          </a:p>
          <a:p>
            <a:pPr eaLnBrk="1" hangingPunct="1"/>
            <a:endParaRPr lang="ru-RU" altLang="ru-RU" sz="2000" b="1" dirty="0">
              <a:solidFill>
                <a:srgbClr val="C00000"/>
              </a:solidFill>
            </a:endParaRPr>
          </a:p>
        </p:txBody>
      </p:sp>
      <p:pic>
        <p:nvPicPr>
          <p:cNvPr id="19460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412875"/>
            <a:ext cx="4465637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18201" t="20646" r="7778" b="16711"/>
          <a:stretch/>
        </p:blipFill>
        <p:spPr>
          <a:xfrm>
            <a:off x="4067944" y="3610112"/>
            <a:ext cx="4881736" cy="309852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646113" y="209550"/>
            <a:ext cx="8497887" cy="1085850"/>
          </a:xfrm>
        </p:spPr>
        <p:txBody>
          <a:bodyPr>
            <a:norm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000" b="1" dirty="0" smtClean="0">
                <a:solidFill>
                  <a:schemeClr val="accent6">
                    <a:lumMod val="75000"/>
                  </a:schemeClr>
                </a:solidFill>
              </a:rPr>
              <a:t>«Основы конструирования и программирования в робототехнике» 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8425" y="2197100"/>
            <a:ext cx="2303463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1730400" y="1273970"/>
            <a:ext cx="6083250" cy="51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/>
              <a:t>Школьный этап соревнований по сборке  мобильной платформы  «Пятиминутка»</a:t>
            </a:r>
          </a:p>
        </p:txBody>
      </p:sp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250" y="2130425"/>
            <a:ext cx="2447925" cy="183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7650" y="4083050"/>
            <a:ext cx="3600450" cy="270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700" y="4103688"/>
            <a:ext cx="440690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TM02900771[[fn=Сектор]]</Template>
  <TotalTime>485</TotalTime>
  <Words>627</Words>
  <Application>Microsoft Office PowerPoint</Application>
  <PresentationFormat>Экран (4:3)</PresentationFormat>
  <Paragraphs>164</Paragraphs>
  <Slides>25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NSimSun</vt:lpstr>
      <vt:lpstr>Arial</vt:lpstr>
      <vt:lpstr>Arial Narrow</vt:lpstr>
      <vt:lpstr>Century Gothic</vt:lpstr>
      <vt:lpstr>Liberation Serif</vt:lpstr>
      <vt:lpstr>PingFang SC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«Начала робототехники» </vt:lpstr>
      <vt:lpstr>«Начала робототехники» </vt:lpstr>
      <vt:lpstr>«Начала робототехники» </vt:lpstr>
      <vt:lpstr>«Начала робототехники» </vt:lpstr>
      <vt:lpstr>«Начала робототехники» </vt:lpstr>
      <vt:lpstr>«Основы конструирования и программирования в робототехнике»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«Визуальное программирование  в робототехнике»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Сетевое взаимодействие</vt:lpstr>
      <vt:lpstr>Источники информации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35</cp:revision>
  <cp:lastPrinted>1601-01-01T00:00:00Z</cp:lastPrinted>
  <dcterms:created xsi:type="dcterms:W3CDTF">2023-11-16T08:14:00Z</dcterms:created>
  <dcterms:modified xsi:type="dcterms:W3CDTF">2024-06-05T13:55:25Z</dcterms:modified>
</cp:coreProperties>
</file>